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4" r:id="rId7"/>
    <p:sldId id="258" r:id="rId8"/>
    <p:sldId id="260" r:id="rId9"/>
    <p:sldId id="261" r:id="rId10"/>
    <p:sldId id="266" r:id="rId11"/>
    <p:sldId id="268" r:id="rId12"/>
    <p:sldId id="265" r:id="rId13"/>
    <p:sldId id="267" r:id="rId14"/>
    <p:sldId id="271" r:id="rId15"/>
    <p:sldId id="269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0" autoAdjust="0"/>
    <p:restoredTop sz="94015" autoAdjust="0"/>
  </p:normalViewPr>
  <p:slideViewPr>
    <p:cSldViewPr snapToGrid="0" showGuides="1">
      <p:cViewPr varScale="1">
        <p:scale>
          <a:sx n="101" d="100"/>
          <a:sy n="101" d="100"/>
        </p:scale>
        <p:origin x="91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6F5584-97CB-2E25-555F-D4415910C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D093EE1-992F-6F3E-7417-571D32423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1A8FBFA-B3FF-AB5D-C718-3991241A2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569EAD0-02E4-D127-3614-CAF6BD56E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FC463F6-EF36-D525-CEDF-F0A0EBA39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3172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489092-2F30-D48A-0723-1CDA81C32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959DA0D-056A-14CD-B6B3-830DBE26F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670B968-4884-7D14-03A9-6D9FC62F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D9F1521-A018-71BE-475A-202F8ED02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015F47E-E01F-5B83-8D6F-4C72F5B1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4230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53B9E98D-5B9D-6C7F-4A8B-372DBE7BC0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FE2DFA8-77C3-CED2-B408-B7CF3592C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7B4EBFA-6EA0-A48C-9746-2D0813EBA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6E8DF0C-1AD3-2842-9F6B-7900591CB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FE15F1-AD73-9A23-7542-09F91B617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4605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1B04F58-A740-FD2E-EB30-554F6437F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69CF9D4-68CF-A8F2-CED4-1A29CE3AF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2CCBB79-6368-8337-EF1A-1CBC5AAF8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23FC83-5E47-B9A3-E37A-1725C3BAC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8010F5D-4242-D7A2-014C-71D3F584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68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9BD5506-D445-E30A-8F48-1AEDDFA0C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94A8880-726E-9B28-375E-AD86923FB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9226BCE-9B9E-726C-DBC0-669BD8C89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DEC5D51-E7B2-05BD-799C-F9CA5BEC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0FDB64B-0361-12CE-3210-A983E8B65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852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8F23D4-E8CA-D7ED-86EA-F6550E573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649DA35-E6BE-C5EA-82C4-9B63D38FE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F197BE1-868C-38F7-4714-8F3574B1FC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7F3A841-9AA9-FDB8-047B-7575AA27F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35041E1-F3B6-7967-C4AE-D85DCD198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B165B12-3141-32B1-2CB5-2313CFB8D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514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156E13F-722B-0AFD-D698-6462FDDC2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66860D7-AA11-7774-A399-E52BC79E0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98D6E47-5FF3-CF08-B13C-23FE629E4A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CD91BA0-2C48-5050-52CE-0416F207FB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08917B19-E0DF-71B1-D070-C3A74AF572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9FDBC16-9E06-D622-37BD-38DFE44DE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4670B685-9DCF-BB73-BEDD-CA631708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4894CDA4-CAA0-01AC-5D92-A8C68372A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705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70FFB8F-A432-4A83-8852-815F02D4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1BB7FAB0-B7CF-F8CB-C549-04F649B24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C7DD7D9-9916-3748-ADCC-B7F693FEA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869234B-15E1-3F8B-AC73-2DDF37648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464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147F63F7-2CBB-7430-46EE-617ABB50E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AC56C9FC-8B56-DE87-862A-78EABBFD6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A8BB0E3-D8FB-B04F-A51B-724C5FA00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452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ED61300-5008-84D6-F6A1-F3488B06C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B21ECF3-7F2F-4017-E31B-0759160BE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0D7821D-8B8C-9EC5-FD60-6F029AC8F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355DA80-D219-1DA1-7651-2D70236BC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9CA4D90-7A54-601F-D7FE-C5BB7EFD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DE35379-CEAB-1BBC-B353-22B6F2884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480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91A26DC-188A-BA3B-4C03-3EAB1B97C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1523E7A-C0D9-99E5-B031-878BC192DE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C0C1C4D-BBB9-B834-B8A5-3EE454D391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00AFFEC-6837-60FB-64B1-B5A446FDD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FB79827-AD18-4D57-AF9C-9A27F9A09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CA82E0A-36D1-D848-2F5E-19FA3340F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7175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F9CCF02-A8FB-451D-6FD3-6FECA02E0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0DD817B-A01E-EBCA-3A19-F40D8719B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E0120E-12B5-DE3B-EBB8-80E50E344B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758229-759D-42BE-ADFF-C7FEBCA36BB5}" type="datetimeFigureOut">
              <a:rPr lang="tr-TR" smtClean="0"/>
              <a:t>23.02.2026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F406B50-2848-5FAC-E4AE-00B1FCD57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1D4C741-3787-4978-3403-EE3FA35FD3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67FB76-99EF-4471-91CC-EA088F2D49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09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1CC39E5-764E-CDC4-39B9-F2B02EED1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01590"/>
            <a:ext cx="9144000" cy="846407"/>
          </a:xfrm>
        </p:spPr>
        <p:txBody>
          <a:bodyPr>
            <a:normAutofit fontScale="90000"/>
          </a:bodyPr>
          <a:lstStyle/>
          <a:p>
            <a:r>
              <a:rPr lang="tr-TR" dirty="0"/>
              <a:t>Temel Switch Konfigürasyonu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CAE6030-72EA-A680-A610-128D24618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78997"/>
            <a:ext cx="9144000" cy="854210"/>
          </a:xfrm>
        </p:spPr>
        <p:txBody>
          <a:bodyPr>
            <a:normAutofit lnSpcReduction="10000"/>
          </a:bodyPr>
          <a:lstStyle/>
          <a:p>
            <a:r>
              <a:rPr lang="tr-TR" dirty="0"/>
              <a:t>Fatih Projesi</a:t>
            </a:r>
          </a:p>
          <a:p>
            <a:r>
              <a:rPr lang="tr-TR" dirty="0"/>
              <a:t>Faz 1 ve Faz 2 Okullarında</a:t>
            </a:r>
          </a:p>
        </p:txBody>
      </p:sp>
    </p:spTree>
    <p:extLst>
      <p:ext uri="{BB962C8B-B14F-4D97-AF65-F5344CB8AC3E}">
        <p14:creationId xmlns:p14="http://schemas.microsoft.com/office/powerpoint/2010/main" val="3695383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5CB99DA-211C-B56F-3446-3A44807DB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Genel Görünüm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DAA389-4ABC-24A7-D4B6-69D73F4C7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5545"/>
            <a:ext cx="10515600" cy="3591418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display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interface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description</a:t>
            </a:r>
            <a:endParaRPr lang="tr-TR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marL="0" indent="0" algn="ctr">
              <a:buNone/>
            </a:pPr>
            <a:endParaRPr lang="tr-TR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marL="0" indent="0" algn="ctr">
              <a:buNone/>
            </a:pP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display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lldp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neighbour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brief</a:t>
            </a:r>
            <a:endParaRPr lang="tr-TR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39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BB7B56-B280-37F9-C269-5BFC95E8C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tr-TR" dirty="0"/>
              <a:t>Konfigürasyon İşlemleri</a:t>
            </a:r>
          </a:p>
        </p:txBody>
      </p:sp>
    </p:spTree>
    <p:extLst>
      <p:ext uri="{BB962C8B-B14F-4D97-AF65-F5344CB8AC3E}">
        <p14:creationId xmlns:p14="http://schemas.microsoft.com/office/powerpoint/2010/main" val="210513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786AC64-A93F-177E-099E-7FA13BB58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Port Konfigürasyonu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F6DAAB-D9C0-4F56-BE2E-4EAB90E7E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system-view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interface</a:t>
            </a:r>
            <a:endParaRPr lang="en-US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en-US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clear configuration this</a:t>
            </a:r>
          </a:p>
          <a:p>
            <a:r>
              <a:rPr lang="en-US" dirty="0"/>
              <a:t>Port </a:t>
            </a:r>
            <a:r>
              <a:rPr lang="en-US" dirty="0" err="1"/>
              <a:t>konf</a:t>
            </a:r>
            <a:r>
              <a:rPr lang="tr-TR" dirty="0" err="1"/>
              <a:t>igürasyonu</a:t>
            </a:r>
            <a:endParaRPr lang="tr-TR" dirty="0"/>
          </a:p>
          <a:p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undo</a:t>
            </a:r>
            <a:r>
              <a:rPr lang="tr-TR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</a:t>
            </a:r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shutdown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return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save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tr-TR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y</a:t>
            </a:r>
          </a:p>
          <a:p>
            <a:endParaRPr lang="en-US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545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DF6CEF-284E-D012-1BBA-6FD6ADA9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Switch Konfigürasyonunun Baştan Ayarlanması</a:t>
            </a:r>
            <a:r>
              <a:rPr lang="en-US" dirty="0"/>
              <a:t> (</a:t>
            </a:r>
            <a:r>
              <a:rPr lang="tr-TR" dirty="0"/>
              <a:t>sıfırlama</a:t>
            </a:r>
            <a:r>
              <a:rPr lang="en-US" dirty="0"/>
              <a:t>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C046B8C-D364-5D44-EF94-5876374C3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52749"/>
            <a:ext cx="10515600" cy="121985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r</a:t>
            </a:r>
            <a:r>
              <a:rPr lang="en-US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eset</a:t>
            </a: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 saved-configuration</a:t>
            </a:r>
          </a:p>
          <a:p>
            <a:pPr marL="0" indent="0" algn="ctr">
              <a:buNone/>
            </a:pPr>
            <a:endParaRPr lang="tr-TR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marL="0" indent="0" algn="ctr">
              <a:buNone/>
            </a:pP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r</a:t>
            </a:r>
            <a:r>
              <a:rPr lang="en-US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eboot</a:t>
            </a:r>
            <a:br>
              <a:rPr lang="en-US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50599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6FBE7-F065-AF6C-C19E-33CC07652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58F271-66AD-BCE4-7741-4ED6B8CCD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Switch Konfigürasyonunun Baştan Ayarlanması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5046AB1-6786-FE3A-4B03-EB73BAF5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3639"/>
            <a:ext cx="5257800" cy="1926568"/>
          </a:xfrm>
        </p:spPr>
        <p:txBody>
          <a:bodyPr/>
          <a:lstStyle/>
          <a:p>
            <a:r>
              <a:rPr lang="tr-TR" dirty="0"/>
              <a:t>Switch tipi belirlenir</a:t>
            </a:r>
          </a:p>
          <a:p>
            <a:r>
              <a:rPr lang="tr-TR" dirty="0" err="1"/>
              <a:t>Router</a:t>
            </a:r>
            <a:r>
              <a:rPr lang="tr-TR" dirty="0"/>
              <a:t> IP’si ve </a:t>
            </a:r>
            <a:r>
              <a:rPr lang="tr-TR" dirty="0" err="1"/>
              <a:t>subnet</a:t>
            </a:r>
            <a:r>
              <a:rPr lang="tr-TR" dirty="0"/>
              <a:t> belirlenir</a:t>
            </a:r>
          </a:p>
          <a:p>
            <a:r>
              <a:rPr lang="tr-TR" dirty="0"/>
              <a:t>Switch sıra numarası ve </a:t>
            </a:r>
            <a:r>
              <a:rPr lang="tr-TR" dirty="0" err="1"/>
              <a:t>ip’si</a:t>
            </a:r>
            <a:r>
              <a:rPr lang="tr-TR" dirty="0"/>
              <a:t> belirlenir</a:t>
            </a:r>
          </a:p>
          <a:p>
            <a:endParaRPr lang="tr-TR" dirty="0"/>
          </a:p>
        </p:txBody>
      </p:sp>
      <p:pic>
        <p:nvPicPr>
          <p:cNvPr id="5" name="Resim 4" descr="metin, ekran görüntüsü, yazı tipi, cebir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2B745E1-24ED-B7AC-5BD1-C4B4BE368A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007"/>
          <a:stretch>
            <a:fillRect/>
          </a:stretch>
        </p:blipFill>
        <p:spPr>
          <a:xfrm>
            <a:off x="6637283" y="1970690"/>
            <a:ext cx="4842641" cy="32166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1279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B1C41-D8A0-B932-143B-08EEB2AF9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C644028-65B6-6CBD-91D9-586D3AB92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Switch Konfigürasyonunun Baştan Ayarlanması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376B261-82BA-FF52-426C-785856B35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26492"/>
            <a:ext cx="4443248" cy="1926568"/>
          </a:xfrm>
        </p:spPr>
        <p:txBody>
          <a:bodyPr/>
          <a:lstStyle/>
          <a:p>
            <a:r>
              <a:rPr lang="tr-TR" dirty="0"/>
              <a:t>Port aralıkları belirlenir</a:t>
            </a:r>
          </a:p>
          <a:p>
            <a:endParaRPr lang="tr-TR" dirty="0"/>
          </a:p>
        </p:txBody>
      </p:sp>
      <p:pic>
        <p:nvPicPr>
          <p:cNvPr id="6" name="Resim 5" descr="metin, ekran görüntüsü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BFE9D54-5866-7D9D-136B-36211FF6B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380949"/>
            <a:ext cx="5954590" cy="24176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8013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6E2F22AF-C31A-9785-BB6F-16A1B7CF9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Teşekküler</a:t>
            </a:r>
            <a:endParaRPr lang="tr-TR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63932A7-5C6B-8968-A635-97C1478568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Destek için aidata.com.tr/</a:t>
            </a:r>
            <a:r>
              <a:rPr lang="tr-TR" dirty="0" err="1"/>
              <a:t>ils</a:t>
            </a:r>
            <a:r>
              <a:rPr lang="tr-TR" dirty="0"/>
              <a:t> adresinden talep açabilirsiniz.</a:t>
            </a:r>
          </a:p>
        </p:txBody>
      </p:sp>
    </p:spTree>
    <p:extLst>
      <p:ext uri="{BB962C8B-B14F-4D97-AF65-F5344CB8AC3E}">
        <p14:creationId xmlns:p14="http://schemas.microsoft.com/office/powerpoint/2010/main" val="2693419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005309-05B5-C33E-D919-E56061A43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77855" cy="1325563"/>
          </a:xfrm>
        </p:spPr>
        <p:txBody>
          <a:bodyPr/>
          <a:lstStyle/>
          <a:p>
            <a:r>
              <a:rPr lang="tr-TR" dirty="0"/>
              <a:t>Hangi Durumlarda </a:t>
            </a:r>
            <a:r>
              <a:rPr lang="tr-TR" dirty="0" err="1"/>
              <a:t>Konfigürasyo</a:t>
            </a:r>
            <a:r>
              <a:rPr lang="en-US" dirty="0" err="1"/>
              <a:t>na</a:t>
            </a:r>
            <a:r>
              <a:rPr lang="en-US" dirty="0"/>
              <a:t>  </a:t>
            </a:r>
            <a:r>
              <a:rPr lang="tr-TR" dirty="0"/>
              <a:t>İhtiyaç Olur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2D6EC5B-8119-FF5D-68B4-7D454320F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69779"/>
            <a:ext cx="10515600" cy="3607184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Switch değişimi yapıldığında</a:t>
            </a:r>
          </a:p>
          <a:p>
            <a:pPr marL="0" indent="0">
              <a:buNone/>
            </a:pPr>
            <a:r>
              <a:rPr lang="tr-TR" dirty="0"/>
              <a:t>Port konfigürasyonlarında değişiklik olduğunda</a:t>
            </a:r>
          </a:p>
          <a:p>
            <a:r>
              <a:rPr lang="tr-TR" dirty="0"/>
              <a:t>AP bypass edildiğinde</a:t>
            </a:r>
          </a:p>
          <a:p>
            <a:r>
              <a:rPr lang="tr-TR" dirty="0"/>
              <a:t>Port çoklama (BT Port tanımlaması yapılacaksa)</a:t>
            </a:r>
          </a:p>
        </p:txBody>
      </p:sp>
    </p:spTree>
    <p:extLst>
      <p:ext uri="{BB962C8B-B14F-4D97-AF65-F5344CB8AC3E}">
        <p14:creationId xmlns:p14="http://schemas.microsoft.com/office/powerpoint/2010/main" val="118970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A5D92F2-0FCE-0C89-5123-6D5ECB48E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Kapsam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4BB27E3-B6C0-ED90-72A5-0F98B5FB4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1603375"/>
          </a:xfrm>
        </p:spPr>
        <p:txBody>
          <a:bodyPr/>
          <a:lstStyle/>
          <a:p>
            <a:r>
              <a:rPr lang="tr-TR" dirty="0"/>
              <a:t>Faz 1 ve Faz 2 Kapsamında Kullanılan </a:t>
            </a:r>
            <a:r>
              <a:rPr lang="tr-TR" dirty="0" err="1"/>
              <a:t>Switchler</a:t>
            </a:r>
            <a:r>
              <a:rPr lang="tr-TR" dirty="0"/>
              <a:t>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A6D05F4-FA2F-6F86-3086-FEB82239D04B}"/>
              </a:ext>
            </a:extLst>
          </p:cNvPr>
          <p:cNvSpPr txBox="1"/>
          <p:nvPr/>
        </p:nvSpPr>
        <p:spPr>
          <a:xfrm>
            <a:off x="6482080" y="1690688"/>
            <a:ext cx="48717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S5700-28C-EI</a:t>
            </a:r>
          </a:p>
          <a:p>
            <a:r>
              <a:rPr lang="tr-TR" dirty="0"/>
              <a:t>S5700-28C-EI-24S</a:t>
            </a:r>
          </a:p>
          <a:p>
            <a:r>
              <a:rPr lang="tr-TR" dirty="0"/>
              <a:t>S5700-28TP-LI-AC</a:t>
            </a:r>
          </a:p>
          <a:p>
            <a:r>
              <a:rPr lang="tr-TR" dirty="0"/>
              <a:t>S5700-28TP-PWR-LI-AC</a:t>
            </a:r>
          </a:p>
          <a:p>
            <a:r>
              <a:rPr lang="tr-TR" dirty="0"/>
              <a:t>S5700-52P-LI-AC</a:t>
            </a:r>
          </a:p>
          <a:p>
            <a:r>
              <a:rPr lang="tr-TR" dirty="0"/>
              <a:t>S5700-52P-PWR-LI-AC</a:t>
            </a:r>
          </a:p>
          <a:p>
            <a:r>
              <a:rPr lang="tr-TR" dirty="0"/>
              <a:t>S5700S-28P-LI-AC</a:t>
            </a:r>
          </a:p>
          <a:p>
            <a:r>
              <a:rPr lang="tr-TR" dirty="0"/>
              <a:t>S5700S-52P-LI-AC</a:t>
            </a:r>
          </a:p>
          <a:p>
            <a:r>
              <a:rPr lang="tr-TR" dirty="0"/>
              <a:t>S5701-28TP-PWR-LI-AC</a:t>
            </a:r>
          </a:p>
          <a:p>
            <a:r>
              <a:rPr lang="tr-TR" dirty="0"/>
              <a:t>S5701-28X-LI-AC</a:t>
            </a:r>
          </a:p>
          <a:p>
            <a:r>
              <a:rPr lang="tr-TR" dirty="0"/>
              <a:t>S5720-28TP-LI-AC</a:t>
            </a:r>
          </a:p>
          <a:p>
            <a:r>
              <a:rPr lang="tr-TR" dirty="0"/>
              <a:t>S5720-36C-EI-28S-AC</a:t>
            </a:r>
          </a:p>
          <a:p>
            <a:r>
              <a:rPr lang="tr-TR" dirty="0"/>
              <a:t>S5720-52X-PWR-SI-AC</a:t>
            </a:r>
          </a:p>
          <a:p>
            <a:r>
              <a:rPr lang="tr-TR" dirty="0"/>
              <a:t>S5720-56C-PWR-EI-AC</a:t>
            </a:r>
          </a:p>
        </p:txBody>
      </p:sp>
    </p:spTree>
    <p:extLst>
      <p:ext uri="{BB962C8B-B14F-4D97-AF65-F5344CB8AC3E}">
        <p14:creationId xmlns:p14="http://schemas.microsoft.com/office/powerpoint/2010/main" val="1791295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D4EC073-6A36-7B48-0F85-55DB4FFF6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Kapsam</a:t>
            </a:r>
            <a:r>
              <a:rPr lang="en-US" dirty="0"/>
              <a:t> D</a:t>
            </a:r>
            <a:r>
              <a:rPr lang="tr-TR" dirty="0"/>
              <a:t>ışı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FF58CD-8159-2BEB-A531-E6E3EA66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75839"/>
            <a:ext cx="10515600" cy="3901123"/>
          </a:xfrm>
        </p:spPr>
        <p:txBody>
          <a:bodyPr/>
          <a:lstStyle/>
          <a:p>
            <a:r>
              <a:rPr lang="tr-TR" dirty="0"/>
              <a:t>Faz 3, Faz 4, Uyumlaştırma </a:t>
            </a:r>
            <a:r>
              <a:rPr lang="tr-TR" dirty="0" err="1"/>
              <a:t>Switchleri</a:t>
            </a:r>
            <a:endParaRPr lang="tr-TR" dirty="0"/>
          </a:p>
          <a:p>
            <a:r>
              <a:rPr lang="tr-TR" dirty="0"/>
              <a:t>Huawei S5735</a:t>
            </a:r>
          </a:p>
        </p:txBody>
      </p:sp>
    </p:spTree>
    <p:extLst>
      <p:ext uri="{BB962C8B-B14F-4D97-AF65-F5344CB8AC3E}">
        <p14:creationId xmlns:p14="http://schemas.microsoft.com/office/powerpoint/2010/main" val="3743849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EE2D1ED-2BB5-69B8-3CAE-4ECD035C8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Topoloji ve Switch Türleri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B9C043-219C-A78F-356C-C3877F3E4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tr-TR" dirty="0"/>
              <a:t>Tip 1 (Omurga Switch)</a:t>
            </a:r>
          </a:p>
          <a:p>
            <a:r>
              <a:rPr lang="tr-TR" dirty="0"/>
              <a:t>Tip 2 (48 Port)</a:t>
            </a:r>
          </a:p>
          <a:p>
            <a:r>
              <a:rPr lang="tr-TR" dirty="0"/>
              <a:t>Tip 3 (24 Port)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FAAABCAD-0DCA-921A-F9DE-3B8B9067EEFD}"/>
              </a:ext>
            </a:extLst>
          </p:cNvPr>
          <p:cNvSpPr/>
          <p:nvPr/>
        </p:nvSpPr>
        <p:spPr>
          <a:xfrm>
            <a:off x="7904480" y="1171736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ROUTER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64590A1B-2E30-C932-9B4A-FD993E04F73A}"/>
              </a:ext>
            </a:extLst>
          </p:cNvPr>
          <p:cNvSpPr/>
          <p:nvPr/>
        </p:nvSpPr>
        <p:spPr>
          <a:xfrm>
            <a:off x="7904480" y="2589528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TİP 1 SW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id="{5FDA2648-CF90-8F62-7703-5298DFA5DE98}"/>
              </a:ext>
            </a:extLst>
          </p:cNvPr>
          <p:cNvSpPr/>
          <p:nvPr/>
        </p:nvSpPr>
        <p:spPr>
          <a:xfrm>
            <a:off x="6908800" y="4054792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Diğer SW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887990F7-52F6-7E2B-C729-3B7A7906146C}"/>
              </a:ext>
            </a:extLst>
          </p:cNvPr>
          <p:cNvSpPr/>
          <p:nvPr/>
        </p:nvSpPr>
        <p:spPr>
          <a:xfrm>
            <a:off x="9164320" y="4054792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Diğer SW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0F351A2F-882E-689E-3B94-90FD074DEBDA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8900160" y="1797528"/>
            <a:ext cx="0" cy="79200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E858B37A-7F75-BC20-FA6B-6C401059F4F8}"/>
              </a:ext>
            </a:extLst>
          </p:cNvPr>
          <p:cNvCxnSpPr>
            <a:stCxn id="5" idx="2"/>
            <a:endCxn id="6" idx="0"/>
          </p:cNvCxnSpPr>
          <p:nvPr/>
        </p:nvCxnSpPr>
        <p:spPr>
          <a:xfrm flipH="1">
            <a:off x="7904480" y="3215320"/>
            <a:ext cx="995680" cy="83947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D660B29C-B18B-535E-A4A6-2C440A9A5BD3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8900160" y="3215320"/>
            <a:ext cx="1259840" cy="83947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Grafik 16" descr="Bilgisayar düz dolguyla">
            <a:extLst>
              <a:ext uri="{FF2B5EF4-FFF2-40B4-BE49-F238E27FC236}">
                <a16:creationId xmlns:a16="http://schemas.microsoft.com/office/drawing/2014/main" id="{5218EA94-5323-8EFF-4825-2BABBB320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8160" y="5413216"/>
            <a:ext cx="914400" cy="914400"/>
          </a:xfrm>
          <a:prstGeom prst="rect">
            <a:avLst/>
          </a:prstGeom>
        </p:spPr>
      </p:pic>
      <p:pic>
        <p:nvPicPr>
          <p:cNvPr id="18" name="Grafik 17" descr="Bilgisayar düz dolguyla">
            <a:extLst>
              <a:ext uri="{FF2B5EF4-FFF2-40B4-BE49-F238E27FC236}">
                <a16:creationId xmlns:a16="http://schemas.microsoft.com/office/drawing/2014/main" id="{5DCC6B8F-BBEC-0733-0C07-E6AE42325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68640" y="5413216"/>
            <a:ext cx="914400" cy="914400"/>
          </a:xfrm>
          <a:prstGeom prst="rect">
            <a:avLst/>
          </a:prstGeom>
        </p:spPr>
      </p:pic>
      <p:pic>
        <p:nvPicPr>
          <p:cNvPr id="19" name="Grafik 18" descr="Bilgisayar düz dolguyla">
            <a:extLst>
              <a:ext uri="{FF2B5EF4-FFF2-40B4-BE49-F238E27FC236}">
                <a16:creationId xmlns:a16="http://schemas.microsoft.com/office/drawing/2014/main" id="{0CF4EDB7-83C6-5992-08DA-6E5C9C163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02800" y="5413216"/>
            <a:ext cx="914400" cy="914400"/>
          </a:xfrm>
          <a:prstGeom prst="rect">
            <a:avLst/>
          </a:prstGeom>
        </p:spPr>
      </p:pic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216C70EF-A6CC-7906-EA0B-887A1EA3046F}"/>
              </a:ext>
            </a:extLst>
          </p:cNvPr>
          <p:cNvCxnSpPr>
            <a:stCxn id="6" idx="2"/>
            <a:endCxn id="17" idx="0"/>
          </p:cNvCxnSpPr>
          <p:nvPr/>
        </p:nvCxnSpPr>
        <p:spPr>
          <a:xfrm flipH="1">
            <a:off x="7325360" y="4680584"/>
            <a:ext cx="579120" cy="73263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80132A23-1F7C-8417-694F-DFA5460161EE}"/>
              </a:ext>
            </a:extLst>
          </p:cNvPr>
          <p:cNvCxnSpPr>
            <a:stCxn id="6" idx="2"/>
            <a:endCxn id="18" idx="0"/>
          </p:cNvCxnSpPr>
          <p:nvPr/>
        </p:nvCxnSpPr>
        <p:spPr>
          <a:xfrm>
            <a:off x="7904480" y="4680584"/>
            <a:ext cx="721360" cy="73263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AB760311-548F-6588-F8CC-D8549CE6E3D2}"/>
              </a:ext>
            </a:extLst>
          </p:cNvPr>
          <p:cNvCxnSpPr>
            <a:stCxn id="7" idx="2"/>
            <a:endCxn id="19" idx="0"/>
          </p:cNvCxnSpPr>
          <p:nvPr/>
        </p:nvCxnSpPr>
        <p:spPr>
          <a:xfrm>
            <a:off x="10160000" y="4680584"/>
            <a:ext cx="0" cy="73263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F580DD-1D7D-8098-BF23-CB4C5916D915}"/>
              </a:ext>
            </a:extLst>
          </p:cNvPr>
          <p:cNvSpPr txBox="1"/>
          <p:nvPr/>
        </p:nvSpPr>
        <p:spPr>
          <a:xfrm>
            <a:off x="6868160" y="3669807"/>
            <a:ext cx="883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SW2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DAC5E4BC-815B-C58C-E8ED-E77D8F0F1E76}"/>
              </a:ext>
            </a:extLst>
          </p:cNvPr>
          <p:cNvSpPr txBox="1"/>
          <p:nvPr/>
        </p:nvSpPr>
        <p:spPr>
          <a:xfrm>
            <a:off x="10266767" y="3673502"/>
            <a:ext cx="883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000" dirty="0"/>
              <a:t>SW3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F980B702-53E6-E367-1B73-B56380BE1CB8}"/>
              </a:ext>
            </a:extLst>
          </p:cNvPr>
          <p:cNvSpPr txBox="1"/>
          <p:nvPr/>
        </p:nvSpPr>
        <p:spPr>
          <a:xfrm>
            <a:off x="7904480" y="2197321"/>
            <a:ext cx="883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SW1</a:t>
            </a:r>
          </a:p>
        </p:txBody>
      </p:sp>
    </p:spTree>
    <p:extLst>
      <p:ext uri="{BB962C8B-B14F-4D97-AF65-F5344CB8AC3E}">
        <p14:creationId xmlns:p14="http://schemas.microsoft.com/office/powerpoint/2010/main" val="2416102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aşlık 1">
            <a:extLst>
              <a:ext uri="{FF2B5EF4-FFF2-40B4-BE49-F238E27FC236}">
                <a16:creationId xmlns:a16="http://schemas.microsoft.com/office/drawing/2014/main" id="{B0EB1ADF-C5DC-140D-A934-686545DDC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tr-TR" dirty="0"/>
              <a:t>Topoloji ve Switch Türleri</a:t>
            </a:r>
          </a:p>
        </p:txBody>
      </p:sp>
      <p:sp>
        <p:nvSpPr>
          <p:cNvPr id="20" name="İçerik Yer Tutucusu 2">
            <a:extLst>
              <a:ext uri="{FF2B5EF4-FFF2-40B4-BE49-F238E27FC236}">
                <a16:creationId xmlns:a16="http://schemas.microsoft.com/office/drawing/2014/main" id="{1D79F082-8EE4-FB87-828A-D6E3EE56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tr-TR" dirty="0"/>
              <a:t>Tip 1 (Omurga Switch)</a:t>
            </a:r>
          </a:p>
          <a:p>
            <a:r>
              <a:rPr lang="tr-TR" dirty="0"/>
              <a:t>Tip 2 (48 Port)</a:t>
            </a:r>
          </a:p>
          <a:p>
            <a:r>
              <a:rPr lang="tr-TR" dirty="0"/>
              <a:t>Tip 3 (24 Port)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FBEB67C2-259E-5BD0-0731-E817ACD0098F}"/>
              </a:ext>
            </a:extLst>
          </p:cNvPr>
          <p:cNvSpPr/>
          <p:nvPr/>
        </p:nvSpPr>
        <p:spPr>
          <a:xfrm>
            <a:off x="7203440" y="1199833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ROUTER</a:t>
            </a:r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68F420B8-1288-FED6-62F7-83463588B70B}"/>
              </a:ext>
            </a:extLst>
          </p:cNvPr>
          <p:cNvSpPr/>
          <p:nvPr/>
        </p:nvSpPr>
        <p:spPr>
          <a:xfrm>
            <a:off x="7193280" y="3020536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TİP 2/3 SW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6F8DC39-311D-B26C-09F5-2F5FF3D02C16}"/>
              </a:ext>
            </a:extLst>
          </p:cNvPr>
          <p:cNvCxnSpPr>
            <a:stCxn id="21" idx="2"/>
            <a:endCxn id="22" idx="0"/>
          </p:cNvCxnSpPr>
          <p:nvPr/>
        </p:nvCxnSpPr>
        <p:spPr>
          <a:xfrm flipH="1">
            <a:off x="8188960" y="1825625"/>
            <a:ext cx="10160" cy="119491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Grafik 27" descr="Bilgisayar düz dolguyla">
            <a:extLst>
              <a:ext uri="{FF2B5EF4-FFF2-40B4-BE49-F238E27FC236}">
                <a16:creationId xmlns:a16="http://schemas.microsoft.com/office/drawing/2014/main" id="{1991C423-C7D4-96F9-12DC-4BB981249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45040" y="2331561"/>
            <a:ext cx="914400" cy="914400"/>
          </a:xfrm>
          <a:prstGeom prst="rect">
            <a:avLst/>
          </a:prstGeom>
        </p:spPr>
      </p:pic>
      <p:cxnSp>
        <p:nvCxnSpPr>
          <p:cNvPr id="31" name="Düz Ok Bağlayıcısı 30">
            <a:extLst>
              <a:ext uri="{FF2B5EF4-FFF2-40B4-BE49-F238E27FC236}">
                <a16:creationId xmlns:a16="http://schemas.microsoft.com/office/drawing/2014/main" id="{42C81538-A275-2BAD-9E92-F8611F480935}"/>
              </a:ext>
            </a:extLst>
          </p:cNvPr>
          <p:cNvCxnSpPr>
            <a:stCxn id="22" idx="3"/>
            <a:endCxn id="28" idx="1"/>
          </p:cNvCxnSpPr>
          <p:nvPr/>
        </p:nvCxnSpPr>
        <p:spPr>
          <a:xfrm flipV="1">
            <a:off x="9184640" y="2788761"/>
            <a:ext cx="660400" cy="54467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Grafik 41" descr="Bilgisayar düz dolguyla">
            <a:extLst>
              <a:ext uri="{FF2B5EF4-FFF2-40B4-BE49-F238E27FC236}">
                <a16:creationId xmlns:a16="http://schemas.microsoft.com/office/drawing/2014/main" id="{DB3869E0-F9C3-B2EB-4F39-21FE7757D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45040" y="3380898"/>
            <a:ext cx="914400" cy="914400"/>
          </a:xfrm>
          <a:prstGeom prst="rect">
            <a:avLst/>
          </a:prstGeom>
        </p:spPr>
      </p:pic>
      <p:cxnSp>
        <p:nvCxnSpPr>
          <p:cNvPr id="43" name="Düz Ok Bağlayıcısı 42">
            <a:extLst>
              <a:ext uri="{FF2B5EF4-FFF2-40B4-BE49-F238E27FC236}">
                <a16:creationId xmlns:a16="http://schemas.microsoft.com/office/drawing/2014/main" id="{C76960E9-38D5-4D42-3169-4B00AE5CC6FC}"/>
              </a:ext>
            </a:extLst>
          </p:cNvPr>
          <p:cNvCxnSpPr>
            <a:stCxn id="22" idx="3"/>
            <a:endCxn id="42" idx="1"/>
          </p:cNvCxnSpPr>
          <p:nvPr/>
        </p:nvCxnSpPr>
        <p:spPr>
          <a:xfrm>
            <a:off x="9184640" y="3333432"/>
            <a:ext cx="660400" cy="504666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Dikdörtgen: Köşeleri Yuvarlatılmış 45">
            <a:extLst>
              <a:ext uri="{FF2B5EF4-FFF2-40B4-BE49-F238E27FC236}">
                <a16:creationId xmlns:a16="http://schemas.microsoft.com/office/drawing/2014/main" id="{7EB235B9-4CCE-58A4-DB18-2C743D9CD457}"/>
              </a:ext>
            </a:extLst>
          </p:cNvPr>
          <p:cNvSpPr/>
          <p:nvPr/>
        </p:nvSpPr>
        <p:spPr>
          <a:xfrm>
            <a:off x="7203440" y="5114130"/>
            <a:ext cx="1991360" cy="6257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TİP 2/3 SW</a:t>
            </a:r>
          </a:p>
        </p:txBody>
      </p:sp>
      <p:cxnSp>
        <p:nvCxnSpPr>
          <p:cNvPr id="47" name="Düz Ok Bağlayıcısı 46">
            <a:extLst>
              <a:ext uri="{FF2B5EF4-FFF2-40B4-BE49-F238E27FC236}">
                <a16:creationId xmlns:a16="http://schemas.microsoft.com/office/drawing/2014/main" id="{6CD48EB1-913F-DD7F-E22C-951D86A504C2}"/>
              </a:ext>
            </a:extLst>
          </p:cNvPr>
          <p:cNvCxnSpPr>
            <a:stCxn id="22" idx="2"/>
            <a:endCxn id="46" idx="0"/>
          </p:cNvCxnSpPr>
          <p:nvPr/>
        </p:nvCxnSpPr>
        <p:spPr>
          <a:xfrm>
            <a:off x="8188960" y="3646328"/>
            <a:ext cx="10160" cy="146780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Grafik 47" descr="Bilgisayar düz dolguyla">
            <a:extLst>
              <a:ext uri="{FF2B5EF4-FFF2-40B4-BE49-F238E27FC236}">
                <a16:creationId xmlns:a16="http://schemas.microsoft.com/office/drawing/2014/main" id="{1366FEB0-4682-29BF-96F5-FDE9F4F5F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5200" y="4425155"/>
            <a:ext cx="914400" cy="914400"/>
          </a:xfrm>
          <a:prstGeom prst="rect">
            <a:avLst/>
          </a:prstGeom>
        </p:spPr>
      </p:pic>
      <p:cxnSp>
        <p:nvCxnSpPr>
          <p:cNvPr id="49" name="Düz Ok Bağlayıcısı 48">
            <a:extLst>
              <a:ext uri="{FF2B5EF4-FFF2-40B4-BE49-F238E27FC236}">
                <a16:creationId xmlns:a16="http://schemas.microsoft.com/office/drawing/2014/main" id="{68AD908C-15BF-B9A3-E756-C8072BC82FBC}"/>
              </a:ext>
            </a:extLst>
          </p:cNvPr>
          <p:cNvCxnSpPr>
            <a:stCxn id="46" idx="3"/>
            <a:endCxn id="48" idx="1"/>
          </p:cNvCxnSpPr>
          <p:nvPr/>
        </p:nvCxnSpPr>
        <p:spPr>
          <a:xfrm flipV="1">
            <a:off x="9194800" y="4882355"/>
            <a:ext cx="660400" cy="544671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Grafik 49" descr="Bilgisayar düz dolguyla">
            <a:extLst>
              <a:ext uri="{FF2B5EF4-FFF2-40B4-BE49-F238E27FC236}">
                <a16:creationId xmlns:a16="http://schemas.microsoft.com/office/drawing/2014/main" id="{630C00AF-1671-04CD-163F-DE15715E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5200" y="5474492"/>
            <a:ext cx="914400" cy="914400"/>
          </a:xfrm>
          <a:prstGeom prst="rect">
            <a:avLst/>
          </a:prstGeom>
        </p:spPr>
      </p:pic>
      <p:cxnSp>
        <p:nvCxnSpPr>
          <p:cNvPr id="51" name="Düz Ok Bağlayıcısı 50">
            <a:extLst>
              <a:ext uri="{FF2B5EF4-FFF2-40B4-BE49-F238E27FC236}">
                <a16:creationId xmlns:a16="http://schemas.microsoft.com/office/drawing/2014/main" id="{F95F83E6-203B-5971-4E6A-2C426B364224}"/>
              </a:ext>
            </a:extLst>
          </p:cNvPr>
          <p:cNvCxnSpPr>
            <a:stCxn id="46" idx="3"/>
            <a:endCxn id="50" idx="1"/>
          </p:cNvCxnSpPr>
          <p:nvPr/>
        </p:nvCxnSpPr>
        <p:spPr>
          <a:xfrm>
            <a:off x="9194800" y="5427026"/>
            <a:ext cx="660400" cy="504666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E2F4BC92-CBCD-7470-A500-AC24C2928E40}"/>
              </a:ext>
            </a:extLst>
          </p:cNvPr>
          <p:cNvSpPr txBox="1"/>
          <p:nvPr/>
        </p:nvSpPr>
        <p:spPr>
          <a:xfrm>
            <a:off x="7193280" y="2628711"/>
            <a:ext cx="883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SW1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419F1171-D710-9370-9CDE-7E81627111C0}"/>
              </a:ext>
            </a:extLst>
          </p:cNvPr>
          <p:cNvSpPr txBox="1"/>
          <p:nvPr/>
        </p:nvSpPr>
        <p:spPr>
          <a:xfrm>
            <a:off x="7193280" y="4714020"/>
            <a:ext cx="883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SW2</a:t>
            </a:r>
          </a:p>
        </p:txBody>
      </p:sp>
    </p:spTree>
    <p:extLst>
      <p:ext uri="{BB962C8B-B14F-4D97-AF65-F5344CB8AC3E}">
        <p14:creationId xmlns:p14="http://schemas.microsoft.com/office/powerpoint/2010/main" val="4086003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7B4BF34-E6D2-5789-2542-056D2446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Gereksinimler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64BED92-5A5B-4A6C-088B-144087BB2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PC</a:t>
            </a:r>
          </a:p>
          <a:p>
            <a:r>
              <a:rPr lang="en-US" dirty="0" err="1"/>
              <a:t>Konsol</a:t>
            </a:r>
            <a:r>
              <a:rPr lang="en-US" dirty="0"/>
              <a:t> </a:t>
            </a:r>
            <a:r>
              <a:rPr lang="en-US" dirty="0" err="1"/>
              <a:t>kablosu</a:t>
            </a:r>
            <a:r>
              <a:rPr lang="tr-TR" dirty="0"/>
              <a:t> (sürücü tanımlamaları yapılmış olmalı)</a:t>
            </a:r>
            <a:endParaRPr lang="en-US" dirty="0"/>
          </a:p>
          <a:p>
            <a:r>
              <a:rPr lang="en-US" dirty="0"/>
              <a:t>Windows </a:t>
            </a:r>
            <a:r>
              <a:rPr lang="en-US" dirty="0" err="1"/>
              <a:t>kullan</a:t>
            </a:r>
            <a:r>
              <a:rPr lang="tr-TR" dirty="0"/>
              <a:t>ılıyor ise </a:t>
            </a:r>
            <a:r>
              <a:rPr lang="tr-TR" dirty="0" err="1"/>
              <a:t>Putty</a:t>
            </a:r>
            <a:r>
              <a:rPr lang="tr-TR" dirty="0"/>
              <a:t> yada benzeri seri bağlantı terminali</a:t>
            </a:r>
          </a:p>
        </p:txBody>
      </p:sp>
      <p:pic>
        <p:nvPicPr>
          <p:cNvPr id="2050" name="Picture 2" descr="RW RoutersWholesale Cisco Uyumlu Konsol Kablosu, 6ft, FTDI USB'den RJ45'e Konsol  Kablosu/Windows 7, 8 / Vista/MAC/Linux / RS232 Switch Router :  Amazon.com.tr: Bilgisayar">
            <a:extLst>
              <a:ext uri="{FF2B5EF4-FFF2-40B4-BE49-F238E27FC236}">
                <a16:creationId xmlns:a16="http://schemas.microsoft.com/office/drawing/2014/main" id="{2F5F1D87-A7E5-7913-BE65-667E551E5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86" y="1690688"/>
            <a:ext cx="3677294" cy="407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259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1D4432-CB54-734E-9B60-D47D092E5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Switch</a:t>
            </a:r>
            <a:r>
              <a:rPr lang="en-US" dirty="0" err="1"/>
              <a:t>ler</a:t>
            </a:r>
            <a:r>
              <a:rPr lang="tr-TR" dirty="0"/>
              <a:t>’e </a:t>
            </a:r>
            <a:r>
              <a:rPr lang="en-US" dirty="0"/>
              <a:t>E</a:t>
            </a:r>
            <a:r>
              <a:rPr lang="tr-TR" dirty="0" err="1"/>
              <a:t>rişi</a:t>
            </a:r>
            <a:r>
              <a:rPr lang="en-US" dirty="0"/>
              <a:t>m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B34D15C-44C5-697D-7A98-585F9F7F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92319"/>
            <a:ext cx="10515600" cy="1584643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Switch </a:t>
            </a:r>
            <a:r>
              <a:rPr lang="tr-TR" dirty="0" err="1"/>
              <a:t>reboot</a:t>
            </a:r>
            <a:r>
              <a:rPr lang="tr-TR" dirty="0"/>
              <a:t> edilir</a:t>
            </a:r>
            <a:endParaRPr lang="tr-TR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r>
              <a:rPr lang="en-US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CTRL+B</a:t>
            </a:r>
          </a:p>
          <a:p>
            <a:r>
              <a:rPr lang="en-US" dirty="0"/>
              <a:t>Admin@huawei.com</a:t>
            </a:r>
          </a:p>
          <a:p>
            <a:r>
              <a:rPr lang="en-US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7-Y-1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E1AEEC67-D2E1-A590-8FC1-1179FAD3A590}"/>
              </a:ext>
            </a:extLst>
          </p:cNvPr>
          <p:cNvSpPr txBox="1">
            <a:spLocks/>
          </p:cNvSpPr>
          <p:nvPr/>
        </p:nvSpPr>
        <p:spPr>
          <a:xfrm>
            <a:off x="838200" y="1844357"/>
            <a:ext cx="10515600" cy="1584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Ayg</a:t>
            </a:r>
            <a:r>
              <a:rPr lang="tr-TR" dirty="0" err="1"/>
              <a:t>ıt</a:t>
            </a:r>
            <a:r>
              <a:rPr lang="tr-TR" dirty="0"/>
              <a:t> </a:t>
            </a:r>
            <a:r>
              <a:rPr lang="tr-TR" dirty="0" err="1"/>
              <a:t>Yöneticisi’nden</a:t>
            </a:r>
            <a:r>
              <a:rPr lang="en-US" dirty="0"/>
              <a:t> </a:t>
            </a:r>
            <a:r>
              <a:rPr lang="tr-TR" dirty="0"/>
              <a:t>d</a:t>
            </a:r>
            <a:r>
              <a:rPr lang="en-US" dirty="0"/>
              <a:t>o</a:t>
            </a:r>
            <a:r>
              <a:rPr lang="tr-TR" dirty="0" err="1"/>
              <a:t>ğru</a:t>
            </a:r>
            <a:r>
              <a:rPr lang="tr-TR" dirty="0"/>
              <a:t> COM portu seçimi</a:t>
            </a:r>
          </a:p>
          <a:p>
            <a:r>
              <a:rPr lang="tr-TR" dirty="0"/>
              <a:t>Baud Rate 9600</a:t>
            </a:r>
          </a:p>
        </p:txBody>
      </p:sp>
    </p:spTree>
    <p:extLst>
      <p:ext uri="{BB962C8B-B14F-4D97-AF65-F5344CB8AC3E}">
        <p14:creationId xmlns:p14="http://schemas.microsoft.com/office/powerpoint/2010/main" val="2792973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44BC83-7CFB-1D9C-4F6A-B6D9715C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Terminal Ekranları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344E89B-3FF6-8020-1939-0AAB4FC2D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05855" cy="4351338"/>
          </a:xfrm>
        </p:spPr>
        <p:txBody>
          <a:bodyPr/>
          <a:lstStyle/>
          <a:p>
            <a:r>
              <a:rPr lang="tr-TR" dirty="0"/>
              <a:t>User </a:t>
            </a:r>
            <a:r>
              <a:rPr lang="tr-TR" dirty="0" err="1"/>
              <a:t>View</a:t>
            </a:r>
            <a:r>
              <a:rPr lang="tr-TR" dirty="0"/>
              <a:t> </a:t>
            </a:r>
          </a:p>
          <a:p>
            <a:pPr marL="457200" lvl="1" indent="0">
              <a:buNone/>
            </a:pPr>
            <a:r>
              <a:rPr lang="en-US" dirty="0"/>
              <a:t>&lt; &gt; </a:t>
            </a:r>
            <a:r>
              <a:rPr lang="en-US" dirty="0" err="1"/>
              <a:t>ile</a:t>
            </a:r>
            <a:r>
              <a:rPr lang="en-US" dirty="0"/>
              <a:t> g</a:t>
            </a:r>
            <a:r>
              <a:rPr lang="tr-TR" dirty="0" err="1"/>
              <a:t>österilir</a:t>
            </a:r>
            <a:endParaRPr lang="tr-TR" dirty="0"/>
          </a:p>
          <a:p>
            <a:pPr marL="457200" lvl="1" indent="0">
              <a:buNone/>
            </a:pPr>
            <a:r>
              <a:rPr lang="tr-TR" dirty="0"/>
              <a:t>Kullanacağınız bu komutlar için bu ekranda olmanız gerekir:</a:t>
            </a:r>
          </a:p>
          <a:p>
            <a:pPr lvl="1"/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save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lvl="1"/>
            <a:r>
              <a:rPr lang="tr-TR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reset </a:t>
            </a:r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saved-configuration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lvl="1"/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reboot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lvl="1"/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quit</a:t>
            </a:r>
            <a:endParaRPr lang="tr-TR" sz="1800" dirty="0">
              <a:solidFill>
                <a:schemeClr val="tx2">
                  <a:lumMod val="75000"/>
                  <a:lumOff val="25000"/>
                </a:schemeClr>
              </a:solidFill>
              <a:latin typeface="Aptos Mono" panose="020B0009020202020204" pitchFamily="49" charset="0"/>
            </a:endParaRPr>
          </a:p>
          <a:p>
            <a:pPr lvl="1"/>
            <a:endParaRPr lang="tr-TR" dirty="0"/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7FEF56BE-FA88-F06B-C567-78A7B510EE4C}"/>
              </a:ext>
            </a:extLst>
          </p:cNvPr>
          <p:cNvSpPr txBox="1">
            <a:spLocks/>
          </p:cNvSpPr>
          <p:nvPr/>
        </p:nvSpPr>
        <p:spPr>
          <a:xfrm>
            <a:off x="6547947" y="1825625"/>
            <a:ext cx="48058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err="1"/>
              <a:t>System</a:t>
            </a:r>
            <a:r>
              <a:rPr lang="tr-TR" dirty="0"/>
              <a:t>/Global </a:t>
            </a:r>
            <a:r>
              <a:rPr lang="tr-TR" dirty="0" err="1"/>
              <a:t>View</a:t>
            </a:r>
            <a:endParaRPr lang="tr-TR" dirty="0"/>
          </a:p>
          <a:p>
            <a:pPr marL="457200" lvl="1" indent="0">
              <a:buNone/>
            </a:pPr>
            <a:r>
              <a:rPr lang="en-US" dirty="0"/>
              <a:t>[ ] </a:t>
            </a:r>
            <a:r>
              <a:rPr lang="tr-TR" dirty="0"/>
              <a:t>ile gösterilir</a:t>
            </a:r>
          </a:p>
          <a:p>
            <a:pPr lvl="1"/>
            <a:r>
              <a:rPr lang="tr-TR" dirty="0"/>
              <a:t>User </a:t>
            </a:r>
            <a:r>
              <a:rPr lang="tr-TR" dirty="0" err="1"/>
              <a:t>View’den</a:t>
            </a:r>
            <a:r>
              <a:rPr lang="tr-TR" dirty="0"/>
              <a:t> </a:t>
            </a:r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system-view</a:t>
            </a:r>
            <a:r>
              <a:rPr lang="tr-TR" dirty="0"/>
              <a:t> komutu ile geçilir.</a:t>
            </a:r>
          </a:p>
          <a:p>
            <a:pPr lvl="1"/>
            <a:r>
              <a:rPr lang="tr-TR" dirty="0"/>
              <a:t>User </a:t>
            </a:r>
            <a:r>
              <a:rPr lang="tr-TR" dirty="0" err="1"/>
              <a:t>View’e</a:t>
            </a:r>
            <a:r>
              <a:rPr lang="tr-TR" dirty="0"/>
              <a:t> dönmek için </a:t>
            </a:r>
            <a:r>
              <a:rPr lang="tr-TR" sz="18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Aptos Mono" panose="020B0009020202020204" pitchFamily="49" charset="0"/>
              </a:rPr>
              <a:t>quit</a:t>
            </a:r>
            <a:r>
              <a:rPr lang="tr-TR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tr-TR" dirty="0"/>
              <a:t>kullanılır.</a:t>
            </a:r>
          </a:p>
          <a:p>
            <a:pPr lvl="1"/>
            <a:r>
              <a:rPr lang="tr-TR" dirty="0"/>
              <a:t>Kalan komutlar için bu ekranda çalışacağız. </a:t>
            </a:r>
          </a:p>
        </p:txBody>
      </p:sp>
    </p:spTree>
    <p:extLst>
      <p:ext uri="{BB962C8B-B14F-4D97-AF65-F5344CB8AC3E}">
        <p14:creationId xmlns:p14="http://schemas.microsoft.com/office/powerpoint/2010/main" val="2565411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315</Words>
  <Application>Microsoft Office PowerPoint</Application>
  <PresentationFormat>Geniş ekran</PresentationFormat>
  <Paragraphs>97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Aptos Mono</vt:lpstr>
      <vt:lpstr>Arial</vt:lpstr>
      <vt:lpstr>Office Teması</vt:lpstr>
      <vt:lpstr>Temel Switch Konfigürasyonu</vt:lpstr>
      <vt:lpstr>Hangi Durumlarda Konfigürasyona  İhtiyaç Olur</vt:lpstr>
      <vt:lpstr>Kapsam</vt:lpstr>
      <vt:lpstr>Kapsam Dışı</vt:lpstr>
      <vt:lpstr>Topoloji ve Switch Türleri</vt:lpstr>
      <vt:lpstr>Topoloji ve Switch Türleri</vt:lpstr>
      <vt:lpstr>Gereksinimler</vt:lpstr>
      <vt:lpstr>Switchler’e Erişim</vt:lpstr>
      <vt:lpstr>Terminal Ekranları</vt:lpstr>
      <vt:lpstr>Genel Görünüm</vt:lpstr>
      <vt:lpstr>Konfigürasyon İşlemleri</vt:lpstr>
      <vt:lpstr>Port Konfigürasyonu</vt:lpstr>
      <vt:lpstr>Switch Konfigürasyonunun Baştan Ayarlanması (sıfırlama)</vt:lpstr>
      <vt:lpstr>Switch Konfigürasyonunun Baştan Ayarlanması</vt:lpstr>
      <vt:lpstr>Switch Konfigürasyonunun Baştan Ayarlanması</vt:lpstr>
      <vt:lpstr>Teşekküler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Alper Benzer</dc:creator>
  <cp:lastModifiedBy>Alper Benzer</cp:lastModifiedBy>
  <cp:revision>3</cp:revision>
  <dcterms:created xsi:type="dcterms:W3CDTF">2026-02-23T08:20:54Z</dcterms:created>
  <dcterms:modified xsi:type="dcterms:W3CDTF">2026-02-23T18:04:57Z</dcterms:modified>
</cp:coreProperties>
</file>